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3" r:id="rId1"/>
  </p:sldMasterIdLst>
  <p:notesMasterIdLst>
    <p:notesMasterId r:id="rId14"/>
  </p:notesMasterIdLst>
  <p:handoutMasterIdLst>
    <p:handoutMasterId r:id="rId15"/>
  </p:handoutMasterIdLst>
  <p:sldIdLst>
    <p:sldId id="257" r:id="rId2"/>
    <p:sldId id="287" r:id="rId3"/>
    <p:sldId id="389" r:id="rId4"/>
    <p:sldId id="422" r:id="rId5"/>
    <p:sldId id="407" r:id="rId6"/>
    <p:sldId id="423" r:id="rId7"/>
    <p:sldId id="424" r:id="rId8"/>
    <p:sldId id="425" r:id="rId9"/>
    <p:sldId id="427" r:id="rId10"/>
    <p:sldId id="406" r:id="rId11"/>
    <p:sldId id="428" r:id="rId12"/>
    <p:sldId id="327" r:id="rId13"/>
  </p:sldIdLst>
  <p:sldSz cx="9144000" cy="6858000" type="screen4x3"/>
  <p:notesSz cx="6888163" cy="96234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1D05AB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92" autoAdjust="0"/>
  </p:normalViewPr>
  <p:slideViewPr>
    <p:cSldViewPr>
      <p:cViewPr>
        <p:scale>
          <a:sx n="70" d="100"/>
          <a:sy n="70" d="100"/>
        </p:scale>
        <p:origin x="-691" y="-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269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fr-F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fr-FR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fr-F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463F3D9D-FEC3-46DC-A1B9-DCCCEEEAD0B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80763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FDCC3-D1E5-4201-994F-BC2A6C8858C9}" type="datetimeFigureOut">
              <a:rPr lang="fr-FR" smtClean="0"/>
              <a:pPr/>
              <a:t>05/05/2017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22313"/>
            <a:ext cx="4808537" cy="3608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570413"/>
            <a:ext cx="5510213" cy="433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40825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5" y="9140825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4F536-29F7-4394-B347-D09DE25A12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6022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4F536-29F7-4394-B347-D09DE25A1283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48BCC-D50C-4BB0-97FF-00A015A794D5}" type="slidenum">
              <a:rPr lang="fr-FR"/>
              <a:pPr/>
              <a:t>12</a:t>
            </a:fld>
            <a:endParaRPr lang="fr-FR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4F536-29F7-4394-B347-D09DE25A1283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4F536-29F7-4394-B347-D09DE25A1283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4F536-29F7-4394-B347-D09DE25A1283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4F536-29F7-4394-B347-D09DE25A1283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4F536-29F7-4394-B347-D09DE25A1283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4F536-29F7-4394-B347-D09DE25A1283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4F536-29F7-4394-B347-D09DE25A1283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4F536-29F7-4394-B347-D09DE25A1283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 smtClean="0"/>
              <a:t>1èreS</a:t>
            </a:r>
            <a:endParaRPr lang="fr-FR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8C2A-F1F3-490C-BF3D-70E1E3FA5794}" type="slidenum">
              <a:rPr lang="fr-FR" altLang="en-US" smtClean="0"/>
              <a:pPr/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 smtClean="0"/>
              <a:t>1èreS</a:t>
            </a:r>
            <a:endParaRPr lang="fr-FR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009B-1117-4A1B-94DE-CC3C2DD41F83}" type="slidenum">
              <a:rPr lang="fr-FR" altLang="en-US" smtClean="0"/>
              <a:pPr/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 smtClean="0"/>
              <a:t>1èreS</a:t>
            </a:r>
            <a:endParaRPr lang="fr-FR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B294-5EC0-47F6-8BEE-9FA183324E18}" type="slidenum">
              <a:rPr lang="fr-FR" altLang="en-US" smtClean="0"/>
              <a:pPr/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 smtClean="0"/>
              <a:t>1èreS</a:t>
            </a:r>
            <a:endParaRPr lang="fr-FR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F9A6-A34F-4FC9-9615-1ADB9173D2DC}" type="slidenum">
              <a:rPr lang="fr-FR" altLang="en-US" smtClean="0"/>
              <a:pPr/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 smtClean="0"/>
              <a:t>1èreS</a:t>
            </a:r>
            <a:endParaRPr lang="fr-FR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02A4-D58A-4A45-8CEA-D068EA931967}" type="slidenum">
              <a:rPr lang="fr-FR" altLang="en-US" smtClean="0"/>
              <a:pPr/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 smtClean="0"/>
              <a:t>1èreS</a:t>
            </a:r>
            <a:endParaRPr lang="fr-FR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13C2-2C65-4375-B83D-364D0E29EE8A}" type="slidenum">
              <a:rPr lang="fr-FR" altLang="en-US" smtClean="0"/>
              <a:pPr/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 smtClean="0"/>
              <a:t>1èreS</a:t>
            </a:r>
            <a:endParaRPr lang="fr-FR" alt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6DEA-8E9F-483F-A7EB-38A58A885FF6}" type="slidenum">
              <a:rPr lang="fr-FR" altLang="en-US" smtClean="0"/>
              <a:pPr/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 smtClean="0"/>
              <a:t>1èreS</a:t>
            </a:r>
            <a:endParaRPr lang="fr-FR" alt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4CFF-9946-4B4A-9ECD-1B363E5F11C8}" type="slidenum">
              <a:rPr lang="fr-FR" altLang="en-US" smtClean="0"/>
              <a:pPr/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 smtClean="0"/>
              <a:t>1èreS</a:t>
            </a:r>
            <a:endParaRPr lang="fr-FR" alt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9017E-4F05-4F83-BA79-067DE8C0B535}" type="slidenum">
              <a:rPr lang="fr-FR" altLang="en-US" smtClean="0"/>
              <a:pPr/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 smtClean="0"/>
              <a:t>1èreS</a:t>
            </a:r>
            <a:endParaRPr lang="fr-FR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4D3F-6FAA-48DE-9433-FAAF4B3EC77D}" type="slidenum">
              <a:rPr lang="fr-FR" altLang="en-US" smtClean="0"/>
              <a:pPr/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en-US" smtClean="0"/>
              <a:t>1èreS</a:t>
            </a:r>
            <a:endParaRPr lang="fr-FR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28B2-EEC5-4728-B41E-EF767C5DB7B9}" type="slidenum">
              <a:rPr lang="fr-FR" altLang="en-US" smtClean="0"/>
              <a:pPr/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altLang="en-US" smtClean="0"/>
              <a:t>1èreS</a:t>
            </a:r>
            <a:endParaRPr lang="fr-FR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2487-D0DF-4A35-9927-5F53929DE478}" type="slidenum">
              <a:rPr lang="fr-FR" altLang="en-US" smtClean="0"/>
              <a:pPr/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1820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6219" y="-603448"/>
            <a:ext cx="5292080" cy="2592288"/>
          </a:xfrm>
        </p:spPr>
        <p:txBody>
          <a:bodyPr>
            <a:normAutofit/>
          </a:bodyPr>
          <a:lstStyle/>
          <a:p>
            <a:r>
              <a:rPr lang="fr-FR" sz="8800" b="1" dirty="0" smtClean="0">
                <a:solidFill>
                  <a:srgbClr val="FF0000"/>
                </a:solidFill>
              </a:rPr>
              <a:t>Thème 2 :</a:t>
            </a:r>
            <a:endParaRPr lang="fr-FR" sz="8800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20391762">
            <a:off x="-116980" y="2193199"/>
            <a:ext cx="3787018" cy="2714892"/>
          </a:xfrm>
        </p:spPr>
        <p:txBody>
          <a:bodyPr>
            <a:noAutofit/>
          </a:bodyPr>
          <a:lstStyle/>
          <a:p>
            <a:r>
              <a:rPr lang="fr-FR" sz="8000" b="1" dirty="0" smtClean="0">
                <a:solidFill>
                  <a:schemeClr val="tx1"/>
                </a:solidFill>
              </a:rPr>
              <a:t>Lois et modèles</a:t>
            </a:r>
            <a:endParaRPr lang="fr-FR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164133"/>
            <a:ext cx="571118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2000" dirty="0" smtClean="0"/>
              <a:t>Les molécules possèdent différentes énergies toutes </a:t>
            </a:r>
            <a:r>
              <a:rPr lang="fr-FR" sz="2000" dirty="0" smtClean="0"/>
              <a:t>quantifiées:</a:t>
            </a:r>
          </a:p>
          <a:p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    </a:t>
            </a:r>
            <a:r>
              <a:rPr lang="fr-FR" sz="2000" b="1" u="sng" dirty="0" smtClean="0"/>
              <a:t>L’énergie des noyaux :</a:t>
            </a:r>
            <a:r>
              <a:rPr lang="fr-FR" sz="2000" dirty="0" smtClean="0"/>
              <a:t> l’énergie émise par un noyaux passant d’un niveau d’énergie E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 à un niveau d’énergie inférieur E</a:t>
            </a:r>
            <a:r>
              <a:rPr lang="fr-FR" sz="2000" baseline="-25000" dirty="0" smtClean="0"/>
              <a:t>1</a:t>
            </a:r>
            <a:r>
              <a:rPr lang="fr-FR" sz="2000" dirty="0" smtClean="0"/>
              <a:t> est de l’ordre de 1MeV.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    </a:t>
            </a:r>
            <a:r>
              <a:rPr lang="fr-FR" sz="2000" b="1" u="sng" dirty="0" smtClean="0"/>
              <a:t>L’énergie électronique :</a:t>
            </a:r>
            <a:r>
              <a:rPr lang="fr-FR" sz="2000" dirty="0" smtClean="0"/>
              <a:t> l’énergie émise par un atome passant d’un niveau d’énergie E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 à un niveau d’énergie inférieur E</a:t>
            </a:r>
            <a:r>
              <a:rPr lang="fr-FR" sz="2000" baseline="-25000" dirty="0" smtClean="0"/>
              <a:t>1</a:t>
            </a:r>
            <a:r>
              <a:rPr lang="fr-FR" sz="2000" dirty="0" smtClean="0"/>
              <a:t> est de l’ordre de 1eV.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    </a:t>
            </a:r>
            <a:r>
              <a:rPr lang="fr-FR" sz="2000" b="1" u="sng" dirty="0" smtClean="0"/>
              <a:t>L’énergie vibrationnelle </a:t>
            </a:r>
            <a:r>
              <a:rPr lang="fr-FR" sz="2000" dirty="0" smtClean="0"/>
              <a:t>des atomes est de l’ordre de10</a:t>
            </a:r>
            <a:r>
              <a:rPr lang="fr-FR" sz="2000" baseline="30000" dirty="0" smtClean="0"/>
              <a:t>-1</a:t>
            </a:r>
            <a:r>
              <a:rPr lang="fr-FR" sz="2000" dirty="0" smtClean="0"/>
              <a:t>eV.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    </a:t>
            </a:r>
            <a:r>
              <a:rPr lang="fr-FR" sz="2000" b="1" u="sng" dirty="0" smtClean="0"/>
              <a:t>L’énergie rotationnelle </a:t>
            </a:r>
            <a:r>
              <a:rPr lang="fr-FR" sz="2000" dirty="0" smtClean="0"/>
              <a:t>d’une molécule autour de ses différents axes est de l’ordre de 10</a:t>
            </a:r>
            <a:r>
              <a:rPr lang="fr-FR" sz="2000" baseline="30000" dirty="0" smtClean="0"/>
              <a:t>-3</a:t>
            </a:r>
            <a:r>
              <a:rPr lang="fr-FR" sz="2000" dirty="0" smtClean="0"/>
              <a:t>eV.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u="sng" dirty="0" smtClean="0"/>
              <a:t>III. Transitions d’énergie et domaine </a:t>
            </a:r>
            <a:r>
              <a:rPr lang="fr-FR" sz="3600" b="1" u="sng" dirty="0" smtClean="0"/>
              <a:t>spectral.</a:t>
            </a:r>
            <a:endParaRPr lang="fr-FR" sz="3600" b="1" i="0" u="sng" dirty="0" smtClean="0">
              <a:solidFill>
                <a:srgbClr val="333333"/>
              </a:solidFill>
              <a:effectLst/>
              <a:latin typeface="Verdana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052736"/>
            <a:ext cx="291772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9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4.44444E-6 -2.03515E-7 C 0.06892 -2.03515E-7 0.125 0.05597 0.125 0.12512 C 0.125 0.19403 0.06892 0.25 4.44444E-6 0.25 C -0.06893 0.25 -0.125 0.19403 -0.125 0.12512 C -0.125 0.05597 -0.06893 -2.03515E-7 4.44444E-6 -2.03515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4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u="sng" dirty="0" smtClean="0"/>
              <a:t>Transitions </a:t>
            </a:r>
            <a:r>
              <a:rPr lang="fr-FR" sz="3600" b="1" u="sng" dirty="0" smtClean="0"/>
              <a:t>d’énergie et domaine </a:t>
            </a:r>
            <a:r>
              <a:rPr lang="fr-FR" sz="3600" b="1" u="sng" dirty="0" smtClean="0"/>
              <a:t>spectral.</a:t>
            </a:r>
            <a:endParaRPr lang="fr-FR" sz="3600" b="1" i="0" u="sng" dirty="0" smtClean="0">
              <a:solidFill>
                <a:srgbClr val="333333"/>
              </a:solidFill>
              <a:effectLst/>
              <a:latin typeface="Verdana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71575"/>
            <a:ext cx="5508104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264" y="1340768"/>
            <a:ext cx="275563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9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4.44444E-6 -2.03515E-7 C 0.06892 -2.03515E-7 0.125 0.05597 0.125 0.12512 C 0.125 0.19403 0.06892 0.25 4.44444E-6 0.25 C -0.06893 0.25 -0.125 0.19403 -0.125 0.12512 C -0.125 0.05597 -0.06893 -2.03515E-7 4.44444E-6 -2.03515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45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00608" y="2132856"/>
            <a:ext cx="5978231" cy="4893647"/>
          </a:xfrm>
          <a:noFill/>
        </p:spPr>
        <p:txBody>
          <a:bodyPr wrap="square">
            <a:spAutoFit/>
          </a:bodyPr>
          <a:lstStyle/>
          <a:p>
            <a:r>
              <a:rPr lang="fr-FR" sz="15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br>
              <a:rPr lang="fr-FR" sz="15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5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LM19</a:t>
            </a:r>
            <a:endParaRPr lang="fr-FR" sz="15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25"/>
                            </p:stCondLst>
                            <p:childTnLst>
                              <p:par>
                                <p:cTn id="9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25"/>
                            </p:stCondLst>
                            <p:childTnLst>
                              <p:par>
                                <p:cTn id="16" presetID="38" presetClass="exit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2" grpId="1"/>
      <p:bldP spid="512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318" cy="685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636912"/>
          </a:xfrm>
        </p:spPr>
        <p:txBody>
          <a:bodyPr>
            <a:noAutofit/>
          </a:bodyPr>
          <a:lstStyle/>
          <a:p>
            <a:r>
              <a:rPr lang="fr-FR" sz="6600" b="1" dirty="0">
                <a:solidFill>
                  <a:schemeClr val="bg1"/>
                </a:solidFill>
                <a:latin typeface="Comic Sans MS" pitchFamily="66" charset="0"/>
              </a:rPr>
              <a:t>LM </a:t>
            </a:r>
            <a:r>
              <a:rPr lang="fr-FR" sz="6600" b="1" dirty="0" smtClean="0">
                <a:solidFill>
                  <a:schemeClr val="bg1"/>
                </a:solidFill>
                <a:latin typeface="Comic Sans MS" pitchFamily="66" charset="0"/>
              </a:rPr>
              <a:t>19 </a:t>
            </a:r>
            <a:r>
              <a:rPr lang="fr-FR" sz="6600" b="1" dirty="0" smtClean="0">
                <a:solidFill>
                  <a:schemeClr val="bg1"/>
                </a:solidFill>
              </a:rPr>
              <a:t>TRANSFERT QUANTIQUE D’ENERGIE</a:t>
            </a:r>
            <a:r>
              <a:rPr lang="fr-FR" sz="6600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chemin horizontal 9"/>
          <p:cNvSpPr/>
          <p:nvPr/>
        </p:nvSpPr>
        <p:spPr>
          <a:xfrm>
            <a:off x="2987824" y="1844824"/>
            <a:ext cx="6012160" cy="187220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913" y="228600"/>
            <a:ext cx="9036496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– 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 et émission quantiques.</a:t>
            </a: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908720"/>
            <a:ext cx="9131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>
              <a:buAutoNum type="arabicParenR"/>
            </a:pPr>
            <a:r>
              <a:rPr lang="fr-F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Quantification des niveaux d’</a:t>
            </a:r>
            <a:r>
              <a:rPr lang="fr-FR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energie</a:t>
            </a:r>
            <a:r>
              <a:rPr lang="fr-F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55298" name="AutoShape 2" descr="-"/>
          <p:cNvSpPr>
            <a:spLocks noChangeAspect="1" noChangeArrowheads="1"/>
          </p:cNvSpPr>
          <p:nvPr/>
        </p:nvSpPr>
        <p:spPr bwMode="auto">
          <a:xfrm>
            <a:off x="0" y="0"/>
            <a:ext cx="2590800" cy="2590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289225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0" y="4005064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Niveaux d’énergie d’un atome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04864"/>
            <a:ext cx="5553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01008"/>
            <a:ext cx="28384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5109419"/>
            <a:ext cx="4139952" cy="108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xplosion 2 13"/>
          <p:cNvSpPr/>
          <p:nvPr/>
        </p:nvSpPr>
        <p:spPr>
          <a:xfrm>
            <a:off x="4067944" y="5799584"/>
            <a:ext cx="4104456" cy="10584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572000" y="6165304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Absorption d’un photon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4.44444E-6 -2.03515E-7 C 0.06892 -2.03515E-7 0.125 0.05597 0.125 0.12512 C 0.125 0.19403 0.06892 0.25 4.44444E-6 0.25 C -0.06893 0.25 -0.125 0.19403 -0.125 0.12512 C -0.125 0.05597 -0.06893 -2.03515E-7 4.44444E-6 -2.03515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0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2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2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2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670"/>
                            </p:stCondLst>
                            <p:childTnLst>
                              <p:par>
                                <p:cTn id="6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6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6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uiExpand="1" build="p"/>
      <p:bldP spid="6" grpId="0" build="p"/>
      <p:bldP spid="8" grpId="0"/>
      <p:bldP spid="14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88640"/>
            <a:ext cx="91310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/>
            <a:r>
              <a:rPr lang="fr-FR" sz="2400" dirty="0" smtClean="0"/>
              <a:t>L’atome peut revenir au niveau d’énergie E</a:t>
            </a:r>
            <a:r>
              <a:rPr lang="fr-FR" sz="2400" baseline="-25000" dirty="0" smtClean="0"/>
              <a:t>1</a:t>
            </a:r>
            <a:r>
              <a:rPr lang="fr-FR" sz="2400" dirty="0" smtClean="0"/>
              <a:t> inférieure en émettant un photon d’énergie h</a:t>
            </a:r>
            <a:r>
              <a:rPr lang="el-GR" sz="2400" dirty="0" smtClean="0">
                <a:latin typeface="Comic Sans MS"/>
              </a:rPr>
              <a:t>ν</a:t>
            </a:r>
            <a:endParaRPr lang="fr-FR" sz="2000" b="0" i="0" dirty="0">
              <a:solidFill>
                <a:srgbClr val="616161"/>
              </a:solidFill>
              <a:latin typeface="inherit"/>
            </a:endParaRPr>
          </a:p>
        </p:txBody>
      </p:sp>
      <p:sp>
        <p:nvSpPr>
          <p:cNvPr id="55298" name="AutoShape 2" descr="-"/>
          <p:cNvSpPr>
            <a:spLocks noChangeAspect="1" noChangeArrowheads="1"/>
          </p:cNvSpPr>
          <p:nvPr/>
        </p:nvSpPr>
        <p:spPr bwMode="auto">
          <a:xfrm>
            <a:off x="0" y="0"/>
            <a:ext cx="2590800" cy="2590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5220072" cy="429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 rot="317295">
            <a:off x="5292080" y="2348880"/>
            <a:ext cx="3370416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/>
            <a:r>
              <a:rPr lang="fr-FR" sz="2400" dirty="0" smtClean="0">
                <a:solidFill>
                  <a:srgbClr val="7030A0"/>
                </a:solidFill>
              </a:rPr>
              <a:t>Le photon est émis dans une direction quelconque et avec un déphasage aléatoire.</a:t>
            </a:r>
            <a:endParaRPr lang="fr-FR" sz="2000" b="0" i="0" dirty="0">
              <a:solidFill>
                <a:srgbClr val="7030A0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4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4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61554"/>
            <a:ext cx="9131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2800" b="1" u="sng" dirty="0" smtClean="0">
                <a:solidFill>
                  <a:srgbClr val="FF03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bold"/>
              </a:rPr>
              <a:t>2) Emission stimulée.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36912"/>
            <a:ext cx="8496944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57192"/>
            <a:ext cx="91440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979712" y="6488668"/>
            <a:ext cx="15121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99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6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36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36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44279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310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3200" b="1" u="sng" dirty="0" smtClean="0">
                <a:solidFill>
                  <a:srgbClr val="FF03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u bold"/>
              </a:rPr>
              <a:t>3) Application au laser.</a:t>
            </a:r>
            <a:endParaRPr lang="fr-FR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F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lumière du laser est produite par émission stimulée.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1556792"/>
            <a:ext cx="9144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Principe de fonctionnement du laser.</a:t>
            </a:r>
            <a:endParaRPr lang="fr-FR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7" y="2098321"/>
            <a:ext cx="4123881" cy="475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9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5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3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3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640"/>
            <a:ext cx="9144000" cy="1261884"/>
          </a:xfrm>
          <a:prstGeom prst="rect">
            <a:avLst/>
          </a:prstGeom>
          <a:solidFill>
            <a:srgbClr val="FFFF00"/>
          </a:solidFill>
          <a:ln w="12700">
            <a:solidFill>
              <a:srgbClr val="00B0F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b="1" u="sng" dirty="0" smtClean="0"/>
              <a:t>b. cavité résonante</a:t>
            </a:r>
          </a:p>
          <a:p>
            <a:r>
              <a:rPr lang="fr-FR" sz="2400" dirty="0" smtClean="0"/>
              <a:t>Pour amplifier davantage l’onde, on peut lui faire parcourir un grand nombre d’aller retours dans le milieu actif.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4221088"/>
            <a:ext cx="4835551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 smtClean="0"/>
              <a:t> Pour que les interférences soient constructives dans la cavité résonante, il faut que </a:t>
            </a:r>
            <a:r>
              <a:rPr lang="fr-FR" sz="2000" b="1" dirty="0" smtClean="0"/>
              <a:t>2𝐿=𝑘𝜆</a:t>
            </a:r>
            <a:r>
              <a:rPr lang="fr-FR" sz="2000" dirty="0" smtClean="0"/>
              <a:t> (voir le chapitre interférences).</a:t>
            </a:r>
          </a:p>
          <a:p>
            <a:r>
              <a:rPr lang="fr-FR" sz="2000" dirty="0" smtClean="0"/>
              <a:t>    L’énergie perdue par l’émission est compensée par le pompage optique : le laser est un </a:t>
            </a:r>
            <a:r>
              <a:rPr lang="fr-FR" sz="2000" b="1" u="sng" dirty="0" smtClean="0"/>
              <a:t>oscillateur optique </a:t>
            </a:r>
            <a:r>
              <a:rPr lang="fr-FR" sz="2000" b="1" u="sng" dirty="0" smtClean="0"/>
              <a:t>entretenu.</a:t>
            </a:r>
            <a:endParaRPr lang="fr-FR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04024"/>
            <a:ext cx="2771800" cy="28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9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20"/>
                            </p:stCondLst>
                            <p:childTnLst>
                              <p:par>
                                <p:cTn id="2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48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3200" b="1" u="sng" dirty="0" smtClean="0"/>
              <a:t>2. Propriétés</a:t>
            </a:r>
          </a:p>
          <a:p>
            <a:r>
              <a:rPr lang="fr-FR" sz="2400" b="1" u="sng" dirty="0" smtClean="0"/>
              <a:t>a. Directivité du faisceau</a:t>
            </a:r>
          </a:p>
          <a:p>
            <a:r>
              <a:rPr lang="fr-FR" sz="2400" dirty="0" smtClean="0"/>
              <a:t>Le faisceau émis par un laser est très directif.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4365104"/>
            <a:ext cx="9144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u="sng" dirty="0" smtClean="0"/>
              <a:t>b. </a:t>
            </a:r>
            <a:r>
              <a:rPr lang="fr-FR" sz="2400" b="1" u="sng" dirty="0" err="1" smtClean="0"/>
              <a:t>Monochromaticité</a:t>
            </a:r>
            <a:endParaRPr lang="fr-FR" sz="2400" b="1" u="sng" dirty="0" smtClean="0"/>
          </a:p>
          <a:p>
            <a:r>
              <a:rPr lang="fr-FR" sz="2400" dirty="0" smtClean="0"/>
              <a:t>Seules les radiations de longueur d’onde 𝜆=2</a:t>
            </a:r>
            <a:r>
              <a:rPr lang="fr-FR" sz="2400" dirty="0" smtClean="0"/>
              <a:t>𝐿/𝑘</a:t>
            </a:r>
            <a:r>
              <a:rPr lang="fr-FR" sz="2400" dirty="0" smtClean="0"/>
              <a:t> sont amplifiées. La lumière émise est donc monochromatique.</a:t>
            </a:r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496482" cy="279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Résultats de recherche d'images pour « cours transfert quantique d'énergie terminale s 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484784"/>
            <a:ext cx="4860250" cy="266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9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3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9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16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16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67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430"/>
                            </p:stCondLst>
                            <p:childTnLst>
                              <p:par>
                                <p:cTn id="5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43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7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5004048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u="sng" dirty="0" smtClean="0"/>
              <a:t>c. Cohérence</a:t>
            </a:r>
          </a:p>
          <a:p>
            <a:r>
              <a:rPr lang="fr-FR" sz="2400" dirty="0" smtClean="0"/>
              <a:t>La lumière laser est produite par émission stimulée et est donc très cohérente (deux atomes voisins se comportent comme des sources cohérentes). Elle permet par exemple de réaliser facilement des interférences.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005064"/>
            <a:ext cx="9144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F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u="sng" dirty="0" smtClean="0"/>
              <a:t>d. Concentration spatiale et temporelle de l’énergie</a:t>
            </a:r>
          </a:p>
          <a:p>
            <a:r>
              <a:rPr lang="fr-FR" sz="2400" dirty="0" smtClean="0"/>
              <a:t>L’énergie du laser est concentrée dans un pinceau de lumière très étroit.</a:t>
            </a:r>
          </a:p>
          <a:p>
            <a:r>
              <a:rPr lang="fr-FR" sz="2400" dirty="0" smtClean="0"/>
              <a:t>L’énergie peut aussi être concentrée dans le temps (laser à impulsions ou lasers pulsés). Ces lasers émettent des rayonnements d’une grande puissance pendant une brève durée.</a:t>
            </a:r>
            <a:endParaRPr lang="fr-F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540" y="0"/>
            <a:ext cx="4124460" cy="391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9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67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67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67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2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85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47204</TotalTime>
  <Words>258</Words>
  <Application>Microsoft Office PowerPoint</Application>
  <PresentationFormat>Affichage à l'écran (4:3)</PresentationFormat>
  <Paragraphs>46</Paragraphs>
  <Slides>12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Thème 2 :</vt:lpstr>
      <vt:lpstr>LM 19 TRANSFERT QUANTIQUE D’ENERGIE.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FIN  LM19</vt:lpstr>
    </vt:vector>
  </TitlesOfParts>
  <Company>CG83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1ére partie</dc:title>
  <dc:creator>COLLEGE 2002</dc:creator>
  <cp:lastModifiedBy>merrespect</cp:lastModifiedBy>
  <cp:revision>764</cp:revision>
  <dcterms:created xsi:type="dcterms:W3CDTF">2006-09-05T08:57:33Z</dcterms:created>
  <dcterms:modified xsi:type="dcterms:W3CDTF">2017-05-06T01:22:03Z</dcterms:modified>
</cp:coreProperties>
</file>